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9" r:id="rId4"/>
    <p:sldId id="266" r:id="rId5"/>
    <p:sldId id="263" r:id="rId6"/>
    <p:sldId id="261" r:id="rId7"/>
    <p:sldId id="265" r:id="rId8"/>
    <p:sldId id="268" r:id="rId9"/>
    <p:sldId id="269" r:id="rId10"/>
    <p:sldId id="270" r:id="rId11"/>
    <p:sldId id="272" r:id="rId12"/>
    <p:sldId id="274" r:id="rId13"/>
    <p:sldId id="282" r:id="rId14"/>
    <p:sldId id="278" r:id="rId15"/>
    <p:sldId id="280" r:id="rId16"/>
    <p:sldId id="284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678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739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69174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971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829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9797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296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14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47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102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75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18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534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708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007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073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BCD85-2AC5-4404-896A-F868B7F724C6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0F21D2-3F7A-4435-AC97-744EAA9A4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2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569493"/>
            <a:ext cx="7766936" cy="4776716"/>
          </a:xfrm>
        </p:spPr>
        <p:txBody>
          <a:bodyPr>
            <a:normAutofit/>
          </a:bodyPr>
          <a:lstStyle/>
          <a:p>
            <a:pPr algn="ctr"/>
            <a:r>
              <a:rPr lang="ru-RU" sz="5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«Выбор профессии-выбор будущего»</a:t>
            </a:r>
          </a:p>
          <a:p>
            <a:r>
              <a:rPr lang="ru-RU" sz="2200" i="1" dirty="0"/>
              <a:t>Если человек не знает, </a:t>
            </a:r>
          </a:p>
          <a:p>
            <a:r>
              <a:rPr lang="ru-RU" sz="2200" i="1" dirty="0"/>
              <a:t> к какой пристани он держит путь, </a:t>
            </a:r>
          </a:p>
          <a:p>
            <a:r>
              <a:rPr lang="ru-RU" sz="2200" i="1" dirty="0"/>
              <a:t> для него ни один ветер </a:t>
            </a:r>
          </a:p>
          <a:p>
            <a:r>
              <a:rPr lang="ru-RU" sz="2200" i="1" dirty="0"/>
              <a:t> не будет попутным. </a:t>
            </a:r>
          </a:p>
          <a:p>
            <a:r>
              <a:rPr lang="ru-RU" sz="2200" i="1" dirty="0"/>
              <a:t> Сенека </a:t>
            </a:r>
          </a:p>
          <a:p>
            <a:r>
              <a:rPr lang="ru-RU" sz="2200" i="1" dirty="0"/>
              <a:t> Древнеримский философ </a:t>
            </a:r>
          </a:p>
          <a:p>
            <a:pPr algn="ctr"/>
            <a:endParaRPr lang="ru-RU" sz="5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9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45" y="300251"/>
            <a:ext cx="8188657" cy="551760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Правило второе</a:t>
            </a:r>
            <a:r>
              <a:rPr lang="ru-RU" sz="44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Узнай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 профессии: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предмет, цель и условия труда;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пути получения профессии;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медицинские противопоказания;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требования профессии к личности (профессионально важные качества);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актуальность выбранной профессии на рынке труда и перспективы ее развития.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4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1" name="Object 4"/>
          <p:cNvGraphicFramePr>
            <a:graphicFrameLocks noChangeAspect="1"/>
          </p:cNvGraphicFramePr>
          <p:nvPr/>
        </p:nvGraphicFramePr>
        <p:xfrm>
          <a:off x="8759825" y="3141663"/>
          <a:ext cx="1555750" cy="2952750"/>
        </p:xfrm>
        <a:graphic>
          <a:graphicData uri="http://schemas.openxmlformats.org/presentationml/2006/ole">
            <p:oleObj spid="_x0000_s1027" name="CorelDRAW" r:id="rId3" imgW="2249424" imgH="4273296" progId="">
              <p:embed/>
            </p:oleObj>
          </a:graphicData>
        </a:graphic>
      </p:graphicFrame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524001" y="692150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Склонности и интересы</a:t>
            </a:r>
          </a:p>
        </p:txBody>
      </p:sp>
      <p:sp>
        <p:nvSpPr>
          <p:cNvPr id="94213" name="Text Box 6"/>
          <p:cNvSpPr txBox="1">
            <a:spLocks noChangeArrowheads="1"/>
          </p:cNvSpPr>
          <p:nvPr/>
        </p:nvSpPr>
        <p:spPr bwMode="auto">
          <a:xfrm>
            <a:off x="1774826" y="1484313"/>
            <a:ext cx="84248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0810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FF0000"/>
                </a:solidFill>
              </a:rPr>
              <a:t>Склонности </a:t>
            </a:r>
            <a:r>
              <a:rPr lang="ru-RU" altLang="ru-RU" sz="2400">
                <a:solidFill>
                  <a:srgbClr val="0000CC"/>
                </a:solidFill>
              </a:rPr>
              <a:t>– это расположение личности к той или иной деятельности, предпочтение этой деятельности перед другими.</a:t>
            </a:r>
          </a:p>
        </p:txBody>
      </p:sp>
      <p:pic>
        <p:nvPicPr>
          <p:cNvPr id="94214" name="Picture 7" descr="знакикопирование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1954214" y="141287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5" name="Text Box 8"/>
          <p:cNvSpPr txBox="1">
            <a:spLocks noChangeArrowheads="1"/>
          </p:cNvSpPr>
          <p:nvPr/>
        </p:nvSpPr>
        <p:spPr bwMode="auto">
          <a:xfrm>
            <a:off x="1774826" y="3140075"/>
            <a:ext cx="69119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0810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FF0000"/>
                </a:solidFill>
              </a:rPr>
              <a:t>Интересы </a:t>
            </a:r>
            <a:r>
              <a:rPr lang="ru-RU" altLang="ru-RU" sz="2400">
                <a:solidFill>
                  <a:srgbClr val="0000CC"/>
                </a:solidFill>
              </a:rPr>
              <a:t>– избирательное, эмоционально окрашенное отношение к предметам и явлениям, сопровождающееся стремлением познать их и овладеть ими.</a:t>
            </a:r>
          </a:p>
        </p:txBody>
      </p:sp>
      <p:pic>
        <p:nvPicPr>
          <p:cNvPr id="94216" name="Picture 9" descr="знакикопирование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390" t="4802" r="55263" b="74400"/>
          <a:stretch>
            <a:fillRect/>
          </a:stretch>
        </p:blipFill>
        <p:spPr bwMode="auto">
          <a:xfrm>
            <a:off x="1954214" y="3068639"/>
            <a:ext cx="9366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241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684061" y="1197117"/>
            <a:ext cx="37849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Хочу</a:t>
            </a:r>
            <a:endParaRPr lang="ru-RU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5237" name="Oval 10"/>
          <p:cNvSpPr>
            <a:spLocks noChangeArrowheads="1"/>
          </p:cNvSpPr>
          <p:nvPr/>
        </p:nvSpPr>
        <p:spPr bwMode="auto">
          <a:xfrm>
            <a:off x="2943368" y="2102754"/>
            <a:ext cx="5136106" cy="302880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/>
              <a:t>Личные цели и ценности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/>
              <a:t>(профессиональные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/>
              <a:t>интересы и склонности</a:t>
            </a:r>
            <a:r>
              <a:rPr lang="ru-RU" altLang="ru-RU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371169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524001" y="981075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Могу</a:t>
            </a:r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3287714" y="1773238"/>
            <a:ext cx="5616575" cy="44640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 smtClean="0"/>
              <a:t>Способности,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dirty="0" smtClean="0"/>
              <a:t>возможности здоровья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54333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1524001" y="692150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Надо</a:t>
            </a:r>
          </a:p>
        </p:txBody>
      </p:sp>
      <p:sp>
        <p:nvSpPr>
          <p:cNvPr id="103430" name="Oval 11"/>
          <p:cNvSpPr>
            <a:spLocks noChangeArrowheads="1"/>
          </p:cNvSpPr>
          <p:nvPr/>
        </p:nvSpPr>
        <p:spPr bwMode="auto">
          <a:xfrm>
            <a:off x="3287714" y="1484314"/>
            <a:ext cx="5616575" cy="489743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/>
              <a:t>Потребности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/>
              <a:t> рынка труда</a:t>
            </a:r>
          </a:p>
        </p:txBody>
      </p:sp>
    </p:spTree>
    <p:extLst>
      <p:ext uri="{BB962C8B-B14F-4D97-AF65-F5344CB8AC3E}">
        <p14:creationId xmlns:p14="http://schemas.microsoft.com/office/powerpoint/2010/main" xmlns="" val="3820068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1525969" y="347758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Ошибки при выборе профессии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1525969" y="1145584"/>
            <a:ext cx="8150295" cy="527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indent="3603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ru-RU" altLang="ru-RU" sz="1800" dirty="0" smtClean="0"/>
              <a:t>увлечение </a:t>
            </a:r>
            <a:r>
              <a:rPr lang="ru-RU" altLang="ru-RU" sz="1800" dirty="0"/>
              <a:t>внешней или частной стороной профессии;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выбор «за компанию» с друзьями;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неумение разбираться в мотивах выбора и т.д.;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незнание пути получения профессии;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неправильное отношение к различным обстоятельствам выбора;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перенос отношения к человеку - представителю той или иной профессии – на отношение к самой профессии;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отождествление школьного учебного предмета с профессией;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устарелое представление о характере труда в сфере материального производства; 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неумение (без учета индивидуальных особенностей) разобраться в своих личностных качествах (склонностях, способностях, подготовленности и т.д.);</a:t>
            </a:r>
          </a:p>
          <a:p>
            <a:pPr algn="just" eaLnBrk="1" hangingPunct="1">
              <a:spcBef>
                <a:spcPct val="30000"/>
              </a:spcBef>
            </a:pPr>
            <a:r>
              <a:rPr lang="ru-RU" altLang="ru-RU" sz="1800" dirty="0"/>
              <a:t>предрассудки относительно некоторых важных для общества занятий, которые иногда считаются непрестижными («дворник», «уборщица» и др.).</a:t>
            </a:r>
          </a:p>
        </p:txBody>
      </p:sp>
    </p:spTree>
    <p:extLst>
      <p:ext uri="{BB962C8B-B14F-4D97-AF65-F5344CB8AC3E}">
        <p14:creationId xmlns:p14="http://schemas.microsoft.com/office/powerpoint/2010/main" xmlns="" val="413222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7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7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7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7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7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1703389" y="404813"/>
            <a:ext cx="878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Рекомендации по выбору профессии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703389" y="1052514"/>
            <a:ext cx="8785225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indent="3603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Каждый сам выбирает свою профессию и сам должен ошибаться и учиться на своих ошибках; советы нужно слушать, а решать и поступать по-своему.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Осознайте ценность вашего выбора (для себя и для общества), изучайте профессию и все, что с ней связано. 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Сориентируйтесь в конкретной социально-экономической ситуации (потребность, престижность, зарплата и др.).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Произнося «Я-хочу», знайте, что вы можете и что надо в данных обстоятельствах.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Выделите дальнюю профессиональную цель (мечту), соотнесите ее с другими жизненными целями (личностными, семейными, досуго-выми).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Постройте для себя систему ближних и средних перспектив как этапов движения к дальней цели.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Не бойтесь поиска, риска, смело исправляйте ошибки, возвращайтесь с неправильно избранного пути.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Выбирать следует не только профессию, а и связанный с ней образ жизни и подходящий для вас вид деятельности.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Будьте ответственны в решениях: жизнь не знает черновиков.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Имейте резервный вариант на случай неудачи по основному направлению.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Осознайте трудности (внешние и внутренние) на пути к намеченным целям.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Наметьте (спланируйте) пути и средства преодоления трудностей.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Для приближения мечты надо много работать, читать, думать.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altLang="ru-RU" sz="1600"/>
              <a:t>Начинайте реализацию намеченного плана с самого малого: ежедневного, рефлексивного анализа своей жизнедеятельности.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37998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5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85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85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85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85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85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85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85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85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85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85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85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85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7" y="1518146"/>
            <a:ext cx="8529850" cy="325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вид трудовой деятельности человека, который требует определённой подготовки, определенного уровня знаний, специальных умений и при этом служит источником дохода, т. е. это труд, который люди выбирают себе на всю жизнь.</a:t>
            </a:r>
            <a:endParaRPr lang="ru-RU" sz="3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8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326158"/>
            <a:ext cx="8596668" cy="779312"/>
          </a:xfrm>
        </p:spPr>
        <p:txBody>
          <a:bodyPr/>
          <a:lstStyle/>
          <a:p>
            <a:pPr algn="ctr"/>
            <a:r>
              <a:rPr lang="ru-RU" dirty="0" smtClean="0"/>
              <a:t>Типы профессий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307" y="1405719"/>
            <a:ext cx="9976514" cy="4776717"/>
          </a:xfrm>
        </p:spPr>
        <p:txBody>
          <a:bodyPr>
            <a:noAutofit/>
          </a:bodyPr>
          <a:lstStyle/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ЧЕЛОВЕК-ПРИРОДА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ЧЕЛОВЕК-ТЕХНИКА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ЧЕЛОВЕК-ЧЕЛОВЕК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ЧЕЛОВЕК-ЗНАКОВАЯ СИСТЕМА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ЧЕЛОВЕК-ХУДОЖЕСТВЕННЫЙ ОБРАЗ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3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524000" y="692151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Подтипы профессий типа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«человек-природа»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2208214" y="2133600"/>
            <a:ext cx="79914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Выращивание и уход за растениями.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Работа над ландшафтным дизайном.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Работа с животными.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Работа с микроорганизмами.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Поиск природных ресурсов.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Обработка и переработка природных ресурсов.</a:t>
            </a:r>
          </a:p>
        </p:txBody>
      </p:sp>
      <p:pic>
        <p:nvPicPr>
          <p:cNvPr id="89095" name="Picture 8" descr="знакикопирова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07" r="12946" b="74356"/>
          <a:stretch>
            <a:fillRect/>
          </a:stretch>
        </p:blipFill>
        <p:spPr bwMode="auto">
          <a:xfrm>
            <a:off x="1847850" y="765176"/>
            <a:ext cx="1225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1094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8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8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524000" y="692151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Подтипы профессий типа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«человек-техника»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208214" y="2133601"/>
            <a:ext cx="7991475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Сборка и наладка оборудования.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Ремонт оборудования.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Разработка, создание техники.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Управление машинами.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Обработка материалов.</a:t>
            </a:r>
          </a:p>
        </p:txBody>
      </p:sp>
      <p:pic>
        <p:nvPicPr>
          <p:cNvPr id="80903" name="Picture 8" descr="знакикопирова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07" r="12946" b="74356"/>
          <a:stretch>
            <a:fillRect/>
          </a:stretch>
        </p:blipFill>
        <p:spPr bwMode="auto">
          <a:xfrm>
            <a:off x="1847850" y="765176"/>
            <a:ext cx="1225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87099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6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7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67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524000" y="692151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Подтипы профессий типа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«человек-человек»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2208214" y="2133600"/>
            <a:ext cx="7991475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Торгово-сервисное обслуживание.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Лечение.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Обучение, воспитание, культурно-просветительская работа.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Защита прав и безопасности.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Организация и управление.</a:t>
            </a:r>
          </a:p>
        </p:txBody>
      </p:sp>
      <p:pic>
        <p:nvPicPr>
          <p:cNvPr id="76807" name="Picture 10" descr="знакикопирова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07" r="12946" b="74356"/>
          <a:stretch>
            <a:fillRect/>
          </a:stretch>
        </p:blipFill>
        <p:spPr bwMode="auto">
          <a:xfrm>
            <a:off x="1992313" y="765176"/>
            <a:ext cx="1225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060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7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 flipH="1" flipV="1">
            <a:off x="10667999" y="-45718"/>
            <a:ext cx="45719" cy="457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/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992314" y="692151"/>
            <a:ext cx="86756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Подтипы профессий типа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«человек-знаковая система»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2208214" y="2133601"/>
            <a:ext cx="7991475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Редактирование.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Расчеты и вычисления.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Переработка и анализ информации.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Изготовление чертежей.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 dirty="0">
                <a:solidFill>
                  <a:srgbClr val="3333CC"/>
                </a:solidFill>
              </a:rPr>
              <a:t> Прием и передача сигналов.</a:t>
            </a:r>
          </a:p>
        </p:txBody>
      </p:sp>
      <p:pic>
        <p:nvPicPr>
          <p:cNvPr id="83975" name="Picture 9" descr="знакикопирова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07" r="12946" b="74356"/>
          <a:stretch>
            <a:fillRect/>
          </a:stretch>
        </p:blipFill>
        <p:spPr bwMode="auto">
          <a:xfrm>
            <a:off x="1774825" y="765176"/>
            <a:ext cx="1225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8925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8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0" y="692150"/>
            <a:ext cx="9144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Подтипы профессий типа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«человек-</a:t>
            </a:r>
          </a:p>
          <a:p>
            <a:pPr algn="ctr" eaLnBrk="1" hangingPunct="1">
              <a:defRPr/>
            </a:pPr>
            <a:r>
              <a:rPr lang="ru-RU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художественный образ»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2208214" y="2708276"/>
            <a:ext cx="7991475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Изобразительная деятельность.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Музыкальная деятельность.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Литературно-художественное творчество.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Актерско-сценическая деятельность.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800">
                <a:solidFill>
                  <a:srgbClr val="3333CC"/>
                </a:solidFill>
              </a:rPr>
              <a:t> Создание красоты.</a:t>
            </a:r>
          </a:p>
        </p:txBody>
      </p:sp>
      <p:pic>
        <p:nvPicPr>
          <p:cNvPr id="91143" name="Picture 7" descr="знакикопирова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07" r="12946" b="74356"/>
          <a:stretch>
            <a:fillRect/>
          </a:stretch>
        </p:blipFill>
        <p:spPr bwMode="auto">
          <a:xfrm>
            <a:off x="1774825" y="1052514"/>
            <a:ext cx="12255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6883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3" y="504967"/>
            <a:ext cx="8188657" cy="538423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Правило первое</a:t>
            </a:r>
            <a:r>
              <a:rPr lang="ru-RU" sz="4400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Познай и изучи себя: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здоровье;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интересы и склонности;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способности, знания и умения.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4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688</Words>
  <Application>Microsoft Office PowerPoint</Application>
  <PresentationFormat>Произвольный</PresentationFormat>
  <Paragraphs>102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Грань</vt:lpstr>
      <vt:lpstr>CorelDRAW</vt:lpstr>
      <vt:lpstr>Слайд 1</vt:lpstr>
      <vt:lpstr>Слайд 2</vt:lpstr>
      <vt:lpstr>Типы профессий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Сергей</dc:creator>
  <cp:lastModifiedBy>Александр Алисов</cp:lastModifiedBy>
  <cp:revision>7</cp:revision>
  <dcterms:created xsi:type="dcterms:W3CDTF">2017-01-24T09:35:30Z</dcterms:created>
  <dcterms:modified xsi:type="dcterms:W3CDTF">2020-10-19T12:25:19Z</dcterms:modified>
</cp:coreProperties>
</file>