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0" r:id="rId2"/>
    <p:sldId id="404" r:id="rId3"/>
    <p:sldId id="405" r:id="rId4"/>
    <p:sldId id="397" r:id="rId5"/>
    <p:sldId id="391" r:id="rId6"/>
    <p:sldId id="389" r:id="rId7"/>
    <p:sldId id="390" r:id="rId8"/>
    <p:sldId id="392" r:id="rId9"/>
    <p:sldId id="395" r:id="rId10"/>
    <p:sldId id="398" r:id="rId11"/>
    <p:sldId id="393" r:id="rId12"/>
    <p:sldId id="400" r:id="rId13"/>
    <p:sldId id="394" r:id="rId14"/>
    <p:sldId id="401" r:id="rId15"/>
    <p:sldId id="402" r:id="rId16"/>
    <p:sldId id="29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E49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08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197220-7F16-4AA8-B9E1-5FB1161D854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FA0ACC-6BA9-49CC-BD29-787B2DCFB83C}">
      <dgm:prSet phldrT="[Текст]"/>
      <dgm:spPr/>
      <dgm:t>
        <a:bodyPr/>
        <a:lstStyle/>
        <a:p>
          <a:r>
            <a:rPr lang="ru-RU" dirty="0" smtClean="0"/>
            <a:t>Ориентация в содержании текста и понимание его целостного смысла, нахождение информации.</a:t>
          </a:r>
          <a:endParaRPr lang="ru-RU" dirty="0"/>
        </a:p>
      </dgm:t>
    </dgm:pt>
    <dgm:pt modelId="{6005800A-01AD-4AC2-BE83-756176EE77A0}" type="parTrans" cxnId="{4F609B36-8D5D-404D-B008-2A382BF2BF13}">
      <dgm:prSet/>
      <dgm:spPr/>
      <dgm:t>
        <a:bodyPr/>
        <a:lstStyle/>
        <a:p>
          <a:endParaRPr lang="ru-RU"/>
        </a:p>
      </dgm:t>
    </dgm:pt>
    <dgm:pt modelId="{05738873-104C-4EF3-8245-BAF4390A65F0}" type="sibTrans" cxnId="{4F609B36-8D5D-404D-B008-2A382BF2BF13}">
      <dgm:prSet/>
      <dgm:spPr/>
      <dgm:t>
        <a:bodyPr/>
        <a:lstStyle/>
        <a:p>
          <a:endParaRPr lang="ru-RU"/>
        </a:p>
      </dgm:t>
    </dgm:pt>
    <dgm:pt modelId="{3944F657-4B55-479E-85E8-5A02A64B891E}">
      <dgm:prSet phldrT="[Текст]"/>
      <dgm:spPr/>
      <dgm:t>
        <a:bodyPr/>
        <a:lstStyle/>
        <a:p>
          <a:r>
            <a:rPr lang="ru-RU" dirty="0" smtClean="0"/>
            <a:t>2.</a:t>
          </a:r>
          <a:endParaRPr lang="ru-RU" dirty="0"/>
        </a:p>
      </dgm:t>
    </dgm:pt>
    <dgm:pt modelId="{19B2EA03-8381-4E27-91AC-A60797F998B0}" type="parTrans" cxnId="{E8A97D8B-DC26-40B0-9A7B-8A7DD0B6094A}">
      <dgm:prSet/>
      <dgm:spPr/>
      <dgm:t>
        <a:bodyPr/>
        <a:lstStyle/>
        <a:p>
          <a:endParaRPr lang="ru-RU"/>
        </a:p>
      </dgm:t>
    </dgm:pt>
    <dgm:pt modelId="{57F145D9-8455-4452-AFD7-F0F2ABC68DFA}" type="sibTrans" cxnId="{E8A97D8B-DC26-40B0-9A7B-8A7DD0B6094A}">
      <dgm:prSet/>
      <dgm:spPr/>
      <dgm:t>
        <a:bodyPr/>
        <a:lstStyle/>
        <a:p>
          <a:endParaRPr lang="ru-RU"/>
        </a:p>
      </dgm:t>
    </dgm:pt>
    <dgm:pt modelId="{A9858059-E157-44E3-8740-B3E6FAF21B6B}">
      <dgm:prSet phldrT="[Текст]"/>
      <dgm:spPr/>
      <dgm:t>
        <a:bodyPr/>
        <a:lstStyle/>
        <a:p>
          <a:r>
            <a:rPr lang="ru-RU" dirty="0" smtClean="0"/>
            <a:t>Интерпретация текста.</a:t>
          </a:r>
          <a:endParaRPr lang="ru-RU" dirty="0"/>
        </a:p>
      </dgm:t>
    </dgm:pt>
    <dgm:pt modelId="{842A8774-0F49-46D5-945D-2FE727E706E7}" type="parTrans" cxnId="{CCA07044-4B01-418A-A9B1-CB3EDCC5D731}">
      <dgm:prSet/>
      <dgm:spPr/>
      <dgm:t>
        <a:bodyPr/>
        <a:lstStyle/>
        <a:p>
          <a:endParaRPr lang="ru-RU"/>
        </a:p>
      </dgm:t>
    </dgm:pt>
    <dgm:pt modelId="{543AC89C-5EE0-496D-BC19-39CA76AD079C}" type="sibTrans" cxnId="{CCA07044-4B01-418A-A9B1-CB3EDCC5D731}">
      <dgm:prSet/>
      <dgm:spPr/>
      <dgm:t>
        <a:bodyPr/>
        <a:lstStyle/>
        <a:p>
          <a:endParaRPr lang="ru-RU"/>
        </a:p>
      </dgm:t>
    </dgm:pt>
    <dgm:pt modelId="{4E261BC1-3113-47B5-9DA6-C4F8742569C8}">
      <dgm:prSet phldrT="[Текст]"/>
      <dgm:spPr/>
      <dgm:t>
        <a:bodyPr/>
        <a:lstStyle/>
        <a:p>
          <a:r>
            <a:rPr lang="ru-RU" dirty="0" smtClean="0"/>
            <a:t>3.</a:t>
          </a:r>
          <a:endParaRPr lang="ru-RU" dirty="0"/>
        </a:p>
      </dgm:t>
    </dgm:pt>
    <dgm:pt modelId="{A8E61762-9246-4494-9D52-7A1F2EE41943}" type="parTrans" cxnId="{AA526941-C0CD-4CD7-B6B9-F90DA4029652}">
      <dgm:prSet/>
      <dgm:spPr/>
      <dgm:t>
        <a:bodyPr/>
        <a:lstStyle/>
        <a:p>
          <a:endParaRPr lang="ru-RU"/>
        </a:p>
      </dgm:t>
    </dgm:pt>
    <dgm:pt modelId="{5DEA71D9-59E4-40EB-8847-3542186354A7}" type="sibTrans" cxnId="{AA526941-C0CD-4CD7-B6B9-F90DA4029652}">
      <dgm:prSet/>
      <dgm:spPr/>
      <dgm:t>
        <a:bodyPr/>
        <a:lstStyle/>
        <a:p>
          <a:endParaRPr lang="ru-RU"/>
        </a:p>
      </dgm:t>
    </dgm:pt>
    <dgm:pt modelId="{99EF5412-DE72-4672-911B-03D030A58AD4}">
      <dgm:prSet phldrT="[Текст]"/>
      <dgm:spPr/>
      <dgm:t>
        <a:bodyPr/>
        <a:lstStyle/>
        <a:p>
          <a:r>
            <a:rPr lang="ru-RU" dirty="0" smtClean="0"/>
            <a:t>Рефлексия на содержание текста или на форму текста и его оценку. </a:t>
          </a:r>
          <a:endParaRPr lang="ru-RU" dirty="0"/>
        </a:p>
      </dgm:t>
    </dgm:pt>
    <dgm:pt modelId="{9F89CC13-63AC-495D-8A0F-00E9D9A3F1D6}" type="parTrans" cxnId="{3779386C-D033-4A6A-95DB-9C5E03291E82}">
      <dgm:prSet/>
      <dgm:spPr/>
      <dgm:t>
        <a:bodyPr/>
        <a:lstStyle/>
        <a:p>
          <a:endParaRPr lang="ru-RU"/>
        </a:p>
      </dgm:t>
    </dgm:pt>
    <dgm:pt modelId="{1C5AA6C2-1245-4A88-8422-6C8269667C46}" type="sibTrans" cxnId="{3779386C-D033-4A6A-95DB-9C5E03291E82}">
      <dgm:prSet/>
      <dgm:spPr/>
      <dgm:t>
        <a:bodyPr/>
        <a:lstStyle/>
        <a:p>
          <a:endParaRPr lang="ru-RU"/>
        </a:p>
      </dgm:t>
    </dgm:pt>
    <dgm:pt modelId="{373C9413-5F04-4C53-AF8A-C662188343D3}">
      <dgm:prSet phldrT="[Текст]"/>
      <dgm:spPr/>
      <dgm:t>
        <a:bodyPr/>
        <a:lstStyle/>
        <a:p>
          <a:r>
            <a:rPr lang="ru-RU" dirty="0" smtClean="0"/>
            <a:t>1.</a:t>
          </a:r>
          <a:endParaRPr lang="ru-RU" dirty="0"/>
        </a:p>
      </dgm:t>
    </dgm:pt>
    <dgm:pt modelId="{02E1D3CE-B512-4A04-9763-880088D46052}" type="sibTrans" cxnId="{15210042-86BE-4C7C-881C-02DA50DA60BA}">
      <dgm:prSet/>
      <dgm:spPr/>
      <dgm:t>
        <a:bodyPr/>
        <a:lstStyle/>
        <a:p>
          <a:endParaRPr lang="ru-RU"/>
        </a:p>
      </dgm:t>
    </dgm:pt>
    <dgm:pt modelId="{9D5E0DC1-B1DB-43C0-A06A-98FA7BDA2DB5}" type="parTrans" cxnId="{15210042-86BE-4C7C-881C-02DA50DA60BA}">
      <dgm:prSet/>
      <dgm:spPr/>
      <dgm:t>
        <a:bodyPr/>
        <a:lstStyle/>
        <a:p>
          <a:endParaRPr lang="ru-RU"/>
        </a:p>
      </dgm:t>
    </dgm:pt>
    <dgm:pt modelId="{C3651982-72E6-4E9B-A363-E01F4473D690}" type="pres">
      <dgm:prSet presAssocID="{08197220-7F16-4AA8-B9E1-5FB1161D854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AEDC4D-3FFD-4E1F-8ECE-06690BF9FC50}" type="pres">
      <dgm:prSet presAssocID="{373C9413-5F04-4C53-AF8A-C662188343D3}" presName="composite" presStyleCnt="0"/>
      <dgm:spPr/>
    </dgm:pt>
    <dgm:pt modelId="{C6A53C15-41A6-4C0B-9589-B698CA44DF49}" type="pres">
      <dgm:prSet presAssocID="{373C9413-5F04-4C53-AF8A-C662188343D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691E03-E377-400B-8D77-7447ECECAFFC}" type="pres">
      <dgm:prSet presAssocID="{373C9413-5F04-4C53-AF8A-C662188343D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2D4AA7-3808-4E01-92FC-0F1D89FB3E9D}" type="pres">
      <dgm:prSet presAssocID="{02E1D3CE-B512-4A04-9763-880088D46052}" presName="sp" presStyleCnt="0"/>
      <dgm:spPr/>
    </dgm:pt>
    <dgm:pt modelId="{143C26D7-755E-45E1-BBAC-08BF8899C003}" type="pres">
      <dgm:prSet presAssocID="{3944F657-4B55-479E-85E8-5A02A64B891E}" presName="composite" presStyleCnt="0"/>
      <dgm:spPr/>
    </dgm:pt>
    <dgm:pt modelId="{CC758617-0E80-4787-9005-36BC524F9E66}" type="pres">
      <dgm:prSet presAssocID="{3944F657-4B55-479E-85E8-5A02A64B891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525960-4A24-45AB-B2D1-6A1732D1DAAA}" type="pres">
      <dgm:prSet presAssocID="{3944F657-4B55-479E-85E8-5A02A64B891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BC7DC7-6E96-4AA9-BF5A-8BA06688D033}" type="pres">
      <dgm:prSet presAssocID="{57F145D9-8455-4452-AFD7-F0F2ABC68DFA}" presName="sp" presStyleCnt="0"/>
      <dgm:spPr/>
    </dgm:pt>
    <dgm:pt modelId="{95D6439F-C9DE-48EB-AF85-6E261DD05728}" type="pres">
      <dgm:prSet presAssocID="{4E261BC1-3113-47B5-9DA6-C4F8742569C8}" presName="composite" presStyleCnt="0"/>
      <dgm:spPr/>
    </dgm:pt>
    <dgm:pt modelId="{5DC66CFC-CB1E-497C-94F2-C7F1F63E59B2}" type="pres">
      <dgm:prSet presAssocID="{4E261BC1-3113-47B5-9DA6-C4F8742569C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8F10F2-6CA3-4BD1-814A-918CE95DBF9C}" type="pres">
      <dgm:prSet presAssocID="{4E261BC1-3113-47B5-9DA6-C4F8742569C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FC8E2A-4BB0-4830-A5F8-5D47ECE98B8C}" type="presOf" srcId="{4E261BC1-3113-47B5-9DA6-C4F8742569C8}" destId="{5DC66CFC-CB1E-497C-94F2-C7F1F63E59B2}" srcOrd="0" destOrd="0" presId="urn:microsoft.com/office/officeart/2005/8/layout/chevron2"/>
    <dgm:cxn modelId="{4F609B36-8D5D-404D-B008-2A382BF2BF13}" srcId="{373C9413-5F04-4C53-AF8A-C662188343D3}" destId="{8CFA0ACC-6BA9-49CC-BD29-787B2DCFB83C}" srcOrd="0" destOrd="0" parTransId="{6005800A-01AD-4AC2-BE83-756176EE77A0}" sibTransId="{05738873-104C-4EF3-8245-BAF4390A65F0}"/>
    <dgm:cxn modelId="{234EB675-C116-4F20-98FA-3BFD9230396A}" type="presOf" srcId="{373C9413-5F04-4C53-AF8A-C662188343D3}" destId="{C6A53C15-41A6-4C0B-9589-B698CA44DF49}" srcOrd="0" destOrd="0" presId="urn:microsoft.com/office/officeart/2005/8/layout/chevron2"/>
    <dgm:cxn modelId="{0FE3B236-1214-4ABC-8206-9A4D9C48AA4C}" type="presOf" srcId="{3944F657-4B55-479E-85E8-5A02A64B891E}" destId="{CC758617-0E80-4787-9005-36BC524F9E66}" srcOrd="0" destOrd="0" presId="urn:microsoft.com/office/officeart/2005/8/layout/chevron2"/>
    <dgm:cxn modelId="{15210042-86BE-4C7C-881C-02DA50DA60BA}" srcId="{08197220-7F16-4AA8-B9E1-5FB1161D8548}" destId="{373C9413-5F04-4C53-AF8A-C662188343D3}" srcOrd="0" destOrd="0" parTransId="{9D5E0DC1-B1DB-43C0-A06A-98FA7BDA2DB5}" sibTransId="{02E1D3CE-B512-4A04-9763-880088D46052}"/>
    <dgm:cxn modelId="{E007639D-F1CC-4A76-AFC3-807B3BB516A5}" type="presOf" srcId="{99EF5412-DE72-4672-911B-03D030A58AD4}" destId="{0D8F10F2-6CA3-4BD1-814A-918CE95DBF9C}" srcOrd="0" destOrd="0" presId="urn:microsoft.com/office/officeart/2005/8/layout/chevron2"/>
    <dgm:cxn modelId="{AA526941-C0CD-4CD7-B6B9-F90DA4029652}" srcId="{08197220-7F16-4AA8-B9E1-5FB1161D8548}" destId="{4E261BC1-3113-47B5-9DA6-C4F8742569C8}" srcOrd="2" destOrd="0" parTransId="{A8E61762-9246-4494-9D52-7A1F2EE41943}" sibTransId="{5DEA71D9-59E4-40EB-8847-3542186354A7}"/>
    <dgm:cxn modelId="{E8A97D8B-DC26-40B0-9A7B-8A7DD0B6094A}" srcId="{08197220-7F16-4AA8-B9E1-5FB1161D8548}" destId="{3944F657-4B55-479E-85E8-5A02A64B891E}" srcOrd="1" destOrd="0" parTransId="{19B2EA03-8381-4E27-91AC-A60797F998B0}" sibTransId="{57F145D9-8455-4452-AFD7-F0F2ABC68DFA}"/>
    <dgm:cxn modelId="{23E87077-C473-44CE-B605-6D75E88797DE}" type="presOf" srcId="{08197220-7F16-4AA8-B9E1-5FB1161D8548}" destId="{C3651982-72E6-4E9B-A363-E01F4473D690}" srcOrd="0" destOrd="0" presId="urn:microsoft.com/office/officeart/2005/8/layout/chevron2"/>
    <dgm:cxn modelId="{FF3E52D1-5AAA-4F89-9730-B9125F92A3E5}" type="presOf" srcId="{8CFA0ACC-6BA9-49CC-BD29-787B2DCFB83C}" destId="{73691E03-E377-400B-8D77-7447ECECAFFC}" srcOrd="0" destOrd="0" presId="urn:microsoft.com/office/officeart/2005/8/layout/chevron2"/>
    <dgm:cxn modelId="{CCA07044-4B01-418A-A9B1-CB3EDCC5D731}" srcId="{3944F657-4B55-479E-85E8-5A02A64B891E}" destId="{A9858059-E157-44E3-8740-B3E6FAF21B6B}" srcOrd="0" destOrd="0" parTransId="{842A8774-0F49-46D5-945D-2FE727E706E7}" sibTransId="{543AC89C-5EE0-496D-BC19-39CA76AD079C}"/>
    <dgm:cxn modelId="{3779386C-D033-4A6A-95DB-9C5E03291E82}" srcId="{4E261BC1-3113-47B5-9DA6-C4F8742569C8}" destId="{99EF5412-DE72-4672-911B-03D030A58AD4}" srcOrd="0" destOrd="0" parTransId="{9F89CC13-63AC-495D-8A0F-00E9D9A3F1D6}" sibTransId="{1C5AA6C2-1245-4A88-8422-6C8269667C46}"/>
    <dgm:cxn modelId="{DBFC9CC6-1C68-4683-802C-AB8C1F36AFD9}" type="presOf" srcId="{A9858059-E157-44E3-8740-B3E6FAF21B6B}" destId="{D6525960-4A24-45AB-B2D1-6A1732D1DAAA}" srcOrd="0" destOrd="0" presId="urn:microsoft.com/office/officeart/2005/8/layout/chevron2"/>
    <dgm:cxn modelId="{35C88F01-C7D6-4721-88A6-3039A008969E}" type="presParOf" srcId="{C3651982-72E6-4E9B-A363-E01F4473D690}" destId="{F1AEDC4D-3FFD-4E1F-8ECE-06690BF9FC50}" srcOrd="0" destOrd="0" presId="urn:microsoft.com/office/officeart/2005/8/layout/chevron2"/>
    <dgm:cxn modelId="{5C1E0E13-5A20-4648-B677-A29D50DEF74F}" type="presParOf" srcId="{F1AEDC4D-3FFD-4E1F-8ECE-06690BF9FC50}" destId="{C6A53C15-41A6-4C0B-9589-B698CA44DF49}" srcOrd="0" destOrd="0" presId="urn:microsoft.com/office/officeart/2005/8/layout/chevron2"/>
    <dgm:cxn modelId="{C6458F4C-8867-4675-8FF8-C631D8F2F59D}" type="presParOf" srcId="{F1AEDC4D-3FFD-4E1F-8ECE-06690BF9FC50}" destId="{73691E03-E377-400B-8D77-7447ECECAFFC}" srcOrd="1" destOrd="0" presId="urn:microsoft.com/office/officeart/2005/8/layout/chevron2"/>
    <dgm:cxn modelId="{B7E68EC6-44D4-4F09-9BE7-E28452D78DE2}" type="presParOf" srcId="{C3651982-72E6-4E9B-A363-E01F4473D690}" destId="{F72D4AA7-3808-4E01-92FC-0F1D89FB3E9D}" srcOrd="1" destOrd="0" presId="urn:microsoft.com/office/officeart/2005/8/layout/chevron2"/>
    <dgm:cxn modelId="{A314CD02-57AF-42FB-A919-8F365D3C784B}" type="presParOf" srcId="{C3651982-72E6-4E9B-A363-E01F4473D690}" destId="{143C26D7-755E-45E1-BBAC-08BF8899C003}" srcOrd="2" destOrd="0" presId="urn:microsoft.com/office/officeart/2005/8/layout/chevron2"/>
    <dgm:cxn modelId="{B6DD99CD-2532-43C3-A63E-6E23CE5E91F7}" type="presParOf" srcId="{143C26D7-755E-45E1-BBAC-08BF8899C003}" destId="{CC758617-0E80-4787-9005-36BC524F9E66}" srcOrd="0" destOrd="0" presId="urn:microsoft.com/office/officeart/2005/8/layout/chevron2"/>
    <dgm:cxn modelId="{EDA6F846-68C1-4CCB-AF6F-D8F7305BABBB}" type="presParOf" srcId="{143C26D7-755E-45E1-BBAC-08BF8899C003}" destId="{D6525960-4A24-45AB-B2D1-6A1732D1DAAA}" srcOrd="1" destOrd="0" presId="urn:microsoft.com/office/officeart/2005/8/layout/chevron2"/>
    <dgm:cxn modelId="{D48A0A9B-74CF-4CBA-AD38-19DB50891BE1}" type="presParOf" srcId="{C3651982-72E6-4E9B-A363-E01F4473D690}" destId="{41BC7DC7-6E96-4AA9-BF5A-8BA06688D033}" srcOrd="3" destOrd="0" presId="urn:microsoft.com/office/officeart/2005/8/layout/chevron2"/>
    <dgm:cxn modelId="{1F9F2D0F-914E-46DE-8D4E-9FFBDB4A8B6C}" type="presParOf" srcId="{C3651982-72E6-4E9B-A363-E01F4473D690}" destId="{95D6439F-C9DE-48EB-AF85-6E261DD05728}" srcOrd="4" destOrd="0" presId="urn:microsoft.com/office/officeart/2005/8/layout/chevron2"/>
    <dgm:cxn modelId="{C6C593D7-27A9-4457-8B8B-F1F682D4BFEA}" type="presParOf" srcId="{95D6439F-C9DE-48EB-AF85-6E261DD05728}" destId="{5DC66CFC-CB1E-497C-94F2-C7F1F63E59B2}" srcOrd="0" destOrd="0" presId="urn:microsoft.com/office/officeart/2005/8/layout/chevron2"/>
    <dgm:cxn modelId="{5BF8C59D-9D47-4CB5-84EF-C8FCA8B20F3D}" type="presParOf" srcId="{95D6439F-C9DE-48EB-AF85-6E261DD05728}" destId="{0D8F10F2-6CA3-4BD1-814A-918CE95DBF9C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glyaden_plv@mail.ru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glyaden_plv@mail.ru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glyaden_plv@mail.ru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643306" y="4143380"/>
            <a:ext cx="4914880" cy="1112835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>РМО </a:t>
            </a:r>
            <a:r>
              <a:rPr lang="ru-RU" sz="2400" i="1" dirty="0" smtClean="0"/>
              <a:t>№ 1</a:t>
            </a:r>
            <a:br>
              <a:rPr lang="ru-RU" sz="2400" i="1" dirty="0" smtClean="0"/>
            </a:br>
            <a:r>
              <a:rPr lang="ru-RU" sz="2400" i="1" dirty="0" smtClean="0"/>
              <a:t>19.10.2020</a:t>
            </a:r>
            <a:endParaRPr lang="ru-RU" sz="2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1000100" y="1000108"/>
            <a:ext cx="7786742" cy="300039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Требования 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к уровню чтения в основной школе и современное состояние  читательской грамотности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3571876"/>
            <a:ext cx="7786742" cy="2214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Основная задача учителя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 useBgFill="1"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Каждый учитель-предметник должен пересмотреть план своего урока и </a:t>
            </a:r>
            <a:r>
              <a:rPr lang="ru-RU" b="1" dirty="0" smtClean="0">
                <a:solidFill>
                  <a:srgbClr val="FF0000"/>
                </a:solidFill>
              </a:rPr>
              <a:t>включить</a:t>
            </a:r>
            <a:r>
              <a:rPr lang="ru-RU" dirty="0" smtClean="0"/>
              <a:t>, даже как отдельный этап, </a:t>
            </a:r>
            <a:r>
              <a:rPr lang="ru-RU" b="1" dirty="0" smtClean="0">
                <a:solidFill>
                  <a:srgbClr val="FF0000"/>
                </a:solidFill>
              </a:rPr>
              <a:t>работу с текстом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Систематическая работа с текстом позволит добиться больших результатов.</a:t>
            </a:r>
          </a:p>
          <a:p>
            <a:pPr algn="just"/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!!!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Приоритетной целью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образования в современной школе является развитие личности, готовой к взаимодействию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 окружающим миром, к самообразованию и саморазвитию.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Группы читательских умений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!!!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Каждое читательское умение не формируется по отдельности.</a:t>
            </a:r>
          </a:p>
          <a:p>
            <a:pPr algn="ctr"/>
            <a:r>
              <a:rPr lang="ru-RU" dirty="0" smtClean="0"/>
              <a:t>Все умения, образующие систему, формируются одновременно при обращении к каждому новому произведению, поскольку более высокий уровень восприятия достигается только в результате взаимодействия всех элементов системы.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Русский язык. 5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Тема ...</a:t>
            </a:r>
          </a:p>
          <a:p>
            <a:r>
              <a:rPr lang="ru-RU" dirty="0" smtClean="0"/>
              <a:t>Этап урока… </a:t>
            </a:r>
          </a:p>
          <a:p>
            <a:r>
              <a:rPr lang="ru-RU" dirty="0" smtClean="0"/>
              <a:t>Время выполнения заданий…</a:t>
            </a:r>
          </a:p>
          <a:p>
            <a:pPr algn="just"/>
            <a:r>
              <a:rPr lang="ru-RU" dirty="0" smtClean="0"/>
              <a:t>Задания к тексту (текст подбираем самостоятельно) по трём группам умений (вопросы, критерии оценивания):</a:t>
            </a:r>
          </a:p>
          <a:p>
            <a:pPr>
              <a:buNone/>
            </a:pPr>
            <a:r>
              <a:rPr lang="ru-RU" dirty="0" smtClean="0"/>
              <a:t>	1 группа умений: 5 вопросов,</a:t>
            </a:r>
          </a:p>
          <a:p>
            <a:pPr>
              <a:buNone/>
            </a:pPr>
            <a:r>
              <a:rPr lang="ru-RU" dirty="0" smtClean="0"/>
              <a:t>	2 группа умений: 4 вопроса,</a:t>
            </a:r>
          </a:p>
          <a:p>
            <a:pPr>
              <a:buNone/>
            </a:pPr>
            <a:r>
              <a:rPr lang="ru-RU" dirty="0" smtClean="0"/>
              <a:t>	3 группа умений: 2 вопроса.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Русский язык. 5 класс.</a:t>
            </a:r>
            <a:br>
              <a:rPr lang="ru-RU" dirty="0" smtClean="0"/>
            </a:br>
            <a:r>
              <a:rPr lang="ru-RU" sz="3100" b="1" i="1" dirty="0" smtClean="0">
                <a:solidFill>
                  <a:srgbClr val="C00000"/>
                </a:solidFill>
              </a:rPr>
              <a:t>Путешествие по разделам русского языка</a:t>
            </a:r>
            <a:endParaRPr lang="ru-RU" sz="31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1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Язык и общение.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Синтаксис.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Пунктуация.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Фонетика.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Орфоэпия.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Графика.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Орфография.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Лексика.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Морфемика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Морфология.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Культура речи.</a:t>
            </a:r>
          </a:p>
          <a:p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00364" y="2285992"/>
            <a:ext cx="5429288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Выполненные задания до 4.11.2020 отправить по адресу:</a:t>
            </a:r>
          </a:p>
          <a:p>
            <a:pPr algn="ctr"/>
            <a:r>
              <a:rPr lang="en-US" dirty="0" smtClean="0">
                <a:hlinkClick r:id="rId2"/>
              </a:rPr>
              <a:t>glyaden_plv@mail.ru</a:t>
            </a:r>
            <a:endParaRPr lang="en-US" dirty="0" smtClean="0"/>
          </a:p>
          <a:p>
            <a:pPr algn="ctr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Русский язык. 5 класс.</a:t>
            </a:r>
            <a:br>
              <a:rPr lang="ru-RU" dirty="0" smtClean="0"/>
            </a:br>
            <a:r>
              <a:rPr lang="ru-RU" sz="3100" b="1" i="1" dirty="0" smtClean="0">
                <a:solidFill>
                  <a:srgbClr val="C00000"/>
                </a:solidFill>
              </a:rPr>
              <a:t>Путешествие по разделам русского языка</a:t>
            </a:r>
            <a:endParaRPr lang="ru-RU" sz="31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29063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	СОШ: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Преображенская школа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Степновская</a:t>
            </a:r>
            <a:r>
              <a:rPr lang="ru-RU" dirty="0" smtClean="0"/>
              <a:t> школа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Гляденская</a:t>
            </a:r>
            <a:r>
              <a:rPr lang="ru-RU" dirty="0" smtClean="0"/>
              <a:t> школа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Крутоярская</a:t>
            </a:r>
            <a:r>
              <a:rPr lang="ru-RU" dirty="0" smtClean="0"/>
              <a:t> школа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Павловская школа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Дороховская</a:t>
            </a:r>
            <a:r>
              <a:rPr lang="ru-RU" dirty="0" smtClean="0"/>
              <a:t> школа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Сахаптинская</a:t>
            </a:r>
            <a:r>
              <a:rPr lang="ru-RU" dirty="0" smtClean="0"/>
              <a:t> школа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Сохновская</a:t>
            </a:r>
            <a:r>
              <a:rPr lang="ru-RU" dirty="0" smtClean="0"/>
              <a:t> школа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Краснополянская</a:t>
            </a:r>
            <a:r>
              <a:rPr lang="ru-RU" dirty="0" smtClean="0"/>
              <a:t> школа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Подсосенская</a:t>
            </a:r>
            <a:r>
              <a:rPr lang="ru-RU" dirty="0" smtClean="0"/>
              <a:t> школа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Все ООШ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214810" y="3071810"/>
            <a:ext cx="4143404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Выполненные задания до 4.11.2020 отправить по адресу:</a:t>
            </a:r>
          </a:p>
          <a:p>
            <a:pPr algn="ctr"/>
            <a:r>
              <a:rPr lang="en-US" dirty="0" smtClean="0">
                <a:hlinkClick r:id="rId2"/>
              </a:rPr>
              <a:t>glyaden_plv@mail.ru</a:t>
            </a:r>
            <a:endParaRPr lang="en-US" dirty="0" smtClean="0"/>
          </a:p>
          <a:p>
            <a:pPr algn="ctr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6870700" cy="776288"/>
          </a:xfrm>
        </p:spPr>
        <p:txBody>
          <a:bodyPr/>
          <a:lstStyle/>
          <a:p>
            <a:pPr eaLnBrk="1" hangingPunct="1"/>
            <a:r>
              <a:rPr lang="ru-RU" dirty="0" smtClean="0"/>
              <a:t>Об авторе: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571625"/>
            <a:ext cx="8143931" cy="36576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dirty="0" err="1" smtClean="0"/>
              <a:t>Прохоренко</a:t>
            </a:r>
            <a:r>
              <a:rPr lang="ru-RU" sz="2800" b="1" dirty="0" smtClean="0"/>
              <a:t> Людмила Викторовна</a:t>
            </a:r>
            <a:r>
              <a:rPr lang="ru-RU" sz="2800" dirty="0" smtClean="0"/>
              <a:t>:</a:t>
            </a:r>
          </a:p>
          <a:p>
            <a:pPr eaLnBrk="1" hangingPunct="1"/>
            <a:r>
              <a:rPr lang="ru-RU" sz="2800" dirty="0" smtClean="0"/>
              <a:t>Учитель русского языка и литературы,</a:t>
            </a:r>
          </a:p>
          <a:p>
            <a:pPr eaLnBrk="1" hangingPunct="1"/>
            <a:r>
              <a:rPr lang="ru-RU" sz="2800" dirty="0" smtClean="0"/>
              <a:t>Классный руководитель.</a:t>
            </a:r>
          </a:p>
          <a:p>
            <a:pPr eaLnBrk="1" hangingPunct="1"/>
            <a:r>
              <a:rPr lang="en-US" sz="2800" dirty="0" smtClean="0">
                <a:hlinkClick r:id="rId2"/>
              </a:rPr>
              <a:t>glyaden_plv@mail.ru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8 (39 155) 94 1 44</a:t>
            </a:r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Международная </a:t>
            </a:r>
            <a:r>
              <a:rPr lang="ru-RU" sz="2800" b="1" dirty="0" smtClean="0">
                <a:solidFill>
                  <a:srgbClr val="C00000"/>
                </a:solidFill>
              </a:rPr>
              <a:t>организация </a:t>
            </a:r>
            <a:r>
              <a:rPr lang="en-US" sz="2800" b="1" dirty="0" smtClean="0">
                <a:solidFill>
                  <a:srgbClr val="C00000"/>
                </a:solidFill>
              </a:rPr>
              <a:t>PIS</a:t>
            </a:r>
            <a:r>
              <a:rPr lang="ru-RU" sz="2800" b="1" dirty="0" smtClean="0">
                <a:solidFill>
                  <a:srgbClr val="C00000"/>
                </a:solidFill>
              </a:rPr>
              <a:t>А учитывает различные ситуации встречи человека с </a:t>
            </a:r>
            <a:r>
              <a:rPr lang="ru-RU" sz="2800" b="1" dirty="0" smtClean="0">
                <a:solidFill>
                  <a:srgbClr val="C00000"/>
                </a:solidFill>
              </a:rPr>
              <a:t>текстом: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lvl="0" algn="just"/>
            <a:r>
              <a:rPr lang="ru-RU" sz="2800" b="1" dirty="0" smtClean="0"/>
              <a:t>чтение для личных целей</a:t>
            </a:r>
            <a:r>
              <a:rPr lang="ru-RU" sz="2800" dirty="0" smtClean="0"/>
              <a:t>, для себя  (письма, </a:t>
            </a:r>
            <a:r>
              <a:rPr lang="ru-RU" sz="2800" dirty="0" err="1" smtClean="0"/>
              <a:t>биографии,научно-популярные</a:t>
            </a:r>
            <a:r>
              <a:rPr lang="ru-RU" sz="2800" dirty="0" smtClean="0"/>
              <a:t> тексты), </a:t>
            </a:r>
          </a:p>
          <a:p>
            <a:pPr lvl="0" algn="just"/>
            <a:r>
              <a:rPr lang="ru-RU" sz="2800" b="1" dirty="0" smtClean="0"/>
              <a:t>чтение для общественных целей</a:t>
            </a:r>
            <a:r>
              <a:rPr lang="ru-RU" sz="2800" dirty="0" smtClean="0"/>
              <a:t> (официальные документы), </a:t>
            </a:r>
          </a:p>
          <a:p>
            <a:pPr lvl="0" algn="just"/>
            <a:r>
              <a:rPr lang="ru-RU" sz="2800" b="1" dirty="0" smtClean="0"/>
              <a:t>чтение для рабочих целей</a:t>
            </a:r>
            <a:r>
              <a:rPr lang="ru-RU" sz="2800" dirty="0" smtClean="0"/>
              <a:t> (инструкции), </a:t>
            </a:r>
          </a:p>
          <a:p>
            <a:pPr lvl="0" algn="just"/>
            <a:r>
              <a:rPr lang="ru-RU" sz="2800" b="1" dirty="0" smtClean="0"/>
              <a:t>чтение для получения образования</a:t>
            </a:r>
            <a:r>
              <a:rPr lang="ru-RU" sz="2800" dirty="0" smtClean="0"/>
              <a:t> (учебные тексты).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	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Какие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тексты предлагают ученикам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+mn-lt"/>
              </a:rPr>
            </a:b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в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тестах?</a:t>
            </a:r>
            <a:br>
              <a:rPr lang="ru-RU" sz="3600" b="1" dirty="0" smtClean="0">
                <a:solidFill>
                  <a:srgbClr val="C00000"/>
                </a:solidFill>
                <a:latin typeface="+mn-lt"/>
              </a:rPr>
            </a:br>
            <a:endParaRPr lang="ru-RU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Сплошные тексты</a:t>
            </a:r>
            <a:r>
              <a:rPr lang="ru-RU" dirty="0" smtClean="0"/>
              <a:t>. Состоят из предложений, которые соединены в абзацы, абзацы в параграфы.</a:t>
            </a:r>
          </a:p>
          <a:p>
            <a:pPr algn="just"/>
            <a:r>
              <a:rPr lang="ru-RU" b="1" dirty="0" err="1" smtClean="0"/>
              <a:t>Несплошные</a:t>
            </a:r>
            <a:r>
              <a:rPr lang="ru-RU" b="1" dirty="0" smtClean="0"/>
              <a:t> тексты</a:t>
            </a:r>
            <a:r>
              <a:rPr lang="ru-RU" dirty="0" smtClean="0"/>
              <a:t>. Требуют несколько иных читательских навыков.</a:t>
            </a:r>
          </a:p>
          <a:p>
            <a:pPr algn="just"/>
            <a:r>
              <a:rPr lang="ru-RU" b="1" dirty="0" smtClean="0"/>
              <a:t>Смешанные тексты</a:t>
            </a:r>
            <a:r>
              <a:rPr lang="ru-RU" dirty="0" smtClean="0"/>
              <a:t>. Соединяют черты сплошных и </a:t>
            </a:r>
            <a:r>
              <a:rPr lang="ru-RU" dirty="0" err="1" smtClean="0"/>
              <a:t>несплошных</a:t>
            </a:r>
            <a:r>
              <a:rPr lang="ru-RU" dirty="0" smtClean="0"/>
              <a:t> текстов. Современные авторы всё чаще используют смешанную форму презентации.</a:t>
            </a:r>
          </a:p>
          <a:p>
            <a:pPr algn="just"/>
            <a:r>
              <a:rPr lang="ru-RU" b="1" dirty="0" smtClean="0"/>
              <a:t>Составные тексты</a:t>
            </a:r>
            <a:r>
              <a:rPr lang="ru-RU" dirty="0" smtClean="0"/>
              <a:t>. Соединяют несколько текстов, каждый из которых был создан независимо друг от друга. Ещё совсем недавно преобладала сплошная форма представлений. Сейчас преобладает </a:t>
            </a:r>
            <a:r>
              <a:rPr lang="ru-RU" dirty="0" err="1" smtClean="0"/>
              <a:t>несплошная</a:t>
            </a:r>
            <a:r>
              <a:rPr lang="ru-RU" dirty="0" smtClean="0"/>
              <a:t>, смешанная и составная формы сообщения. Поэтому для молодых людей чрезвычайно важно научиться свободно, получать информацию в любой форме.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Проблема читательской грамотности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Documents and Settings\Admin\Рабочий стол\12_polosa-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8143932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>
                <a:solidFill>
                  <a:srgbClr val="C00000"/>
                </a:solidFill>
              </a:rPr>
              <a:t>Что такое 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читательская грамотность 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и для чего она нужна?</a:t>
            </a:r>
            <a:endParaRPr lang="ru-RU" sz="31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7"/>
            <a:ext cx="8229600" cy="3071833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Способность человека </a:t>
            </a:r>
            <a:r>
              <a:rPr lang="ru-RU" b="1" dirty="0" smtClean="0">
                <a:solidFill>
                  <a:srgbClr val="FF0000"/>
                </a:solidFill>
              </a:rPr>
              <a:t>понимать</a:t>
            </a:r>
            <a:r>
              <a:rPr lang="ru-RU" dirty="0" smtClean="0"/>
              <a:t> и </a:t>
            </a:r>
            <a:r>
              <a:rPr lang="ru-RU" b="1" dirty="0" smtClean="0">
                <a:solidFill>
                  <a:srgbClr val="FF0000"/>
                </a:solidFill>
              </a:rPr>
              <a:t>использовать</a:t>
            </a:r>
            <a:r>
              <a:rPr lang="ru-RU" dirty="0" smtClean="0"/>
              <a:t> письменные тексты, </a:t>
            </a:r>
            <a:r>
              <a:rPr lang="ru-RU" b="1" dirty="0" smtClean="0">
                <a:solidFill>
                  <a:srgbClr val="FF0000"/>
                </a:solidFill>
              </a:rPr>
              <a:t>размышлять</a:t>
            </a:r>
            <a:r>
              <a:rPr lang="ru-RU" dirty="0" smtClean="0"/>
              <a:t> о них и заниматься чтением для того, чтобы достигать своих целей, расширять свои знания и возможности, участвовать в социальной жизни.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5500702"/>
            <a:ext cx="6143668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Это базовый навык функциональной грамотности.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Цель: 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создание сборника дидактических измерительных материалов по формированию читательской грамотности на уроках русского языка в 5 классе.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Задачи: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1.Организовать на уровне РМО систему, содержащую </a:t>
            </a:r>
            <a:r>
              <a:rPr lang="ru-RU" sz="2800" b="1" dirty="0" smtClean="0">
                <a:solidFill>
                  <a:srgbClr val="FF0000"/>
                </a:solidFill>
              </a:rPr>
              <a:t>единые подходы, требования, методы, инструменты</a:t>
            </a:r>
            <a:r>
              <a:rPr lang="ru-RU" sz="2800" dirty="0" smtClean="0"/>
              <a:t> по формированию читательской грамотности.</a:t>
            </a:r>
          </a:p>
          <a:p>
            <a:pPr algn="just"/>
            <a:r>
              <a:rPr lang="ru-RU" sz="2800" dirty="0" smtClean="0"/>
              <a:t>2.Создать </a:t>
            </a:r>
            <a:r>
              <a:rPr lang="ru-RU" sz="2800" b="1" dirty="0" smtClean="0">
                <a:solidFill>
                  <a:srgbClr val="FF0000"/>
                </a:solidFill>
              </a:rPr>
              <a:t>мониторинг читательской грамотности </a:t>
            </a:r>
            <a:r>
              <a:rPr lang="ru-RU" sz="2800" dirty="0" smtClean="0"/>
              <a:t>как основного фактора успешности каждого ученика на всех уровнях обучения.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Сроки реализации: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1.Подготовительный - этап актуализации проблемы и </a:t>
            </a:r>
            <a:r>
              <a:rPr lang="ru-RU" dirty="0" err="1" smtClean="0"/>
              <a:t>целеполагания</a:t>
            </a:r>
            <a:r>
              <a:rPr lang="ru-RU" dirty="0" smtClean="0"/>
              <a:t>. </a:t>
            </a:r>
          </a:p>
          <a:p>
            <a:pPr algn="just"/>
            <a:r>
              <a:rPr lang="ru-RU" i="1" dirty="0" smtClean="0">
                <a:solidFill>
                  <a:srgbClr val="FF0000"/>
                </a:solidFill>
              </a:rPr>
              <a:t>2019-2020 гг.</a:t>
            </a:r>
          </a:p>
          <a:p>
            <a:pPr algn="just"/>
            <a:r>
              <a:rPr lang="ru-RU" dirty="0" smtClean="0"/>
              <a:t>2.Этап выработки стратегии, плана действий. </a:t>
            </a:r>
          </a:p>
          <a:p>
            <a:pPr algn="just"/>
            <a:r>
              <a:rPr lang="ru-RU" i="1" dirty="0" smtClean="0">
                <a:solidFill>
                  <a:srgbClr val="FF0000"/>
                </a:solidFill>
              </a:rPr>
              <a:t>Октябрь 2020 г.</a:t>
            </a:r>
            <a:endParaRPr lang="ru-RU" dirty="0" smtClean="0">
              <a:solidFill>
                <a:srgbClr val="FF0000"/>
              </a:solidFill>
            </a:endParaRPr>
          </a:p>
          <a:p>
            <a:pPr algn="just"/>
            <a:r>
              <a:rPr lang="ru-RU" dirty="0" smtClean="0"/>
              <a:t>3.Этап реализации системы, содержащей единые подходы, требования, методы, инструменты по формированию и мониторингу читательской грамотности. </a:t>
            </a:r>
          </a:p>
          <a:p>
            <a:pPr algn="just"/>
            <a:r>
              <a:rPr lang="ru-RU" i="1" dirty="0" smtClean="0">
                <a:solidFill>
                  <a:srgbClr val="FF0000"/>
                </a:solidFill>
              </a:rPr>
              <a:t>Ноябрь 2020 г. – январь 2021 г.</a:t>
            </a:r>
          </a:p>
          <a:p>
            <a:pPr algn="just"/>
            <a:r>
              <a:rPr lang="ru-RU" dirty="0" smtClean="0"/>
              <a:t>4.Этап рефлексии и подведения итогов (оформление сборника дидактических измерительных материалов по формированию читательской грамотности на уроках русского языка в 5 классе для участия в региональном атласе образовательных практик).</a:t>
            </a:r>
          </a:p>
          <a:p>
            <a:pPr algn="just"/>
            <a:r>
              <a:rPr lang="ru-RU" i="1" dirty="0" smtClean="0">
                <a:solidFill>
                  <a:srgbClr val="FF0000"/>
                </a:solidFill>
              </a:rPr>
              <a:t>Февраль – март 2021 гг.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Система работы школы по формированию читательской грамотности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 b="59680"/>
          <a:stretch/>
        </p:blipFill>
        <p:spPr bwMode="auto">
          <a:xfrm>
            <a:off x="500034" y="1714488"/>
            <a:ext cx="8215370" cy="47149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593</Words>
  <Application>Microsoft Office PowerPoint</Application>
  <PresentationFormat>Экран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РМО № 1 19.10.2020</vt:lpstr>
      <vt:lpstr>Международная организация PISА учитывает различные ситуации встречи человека с текстом:</vt:lpstr>
      <vt:lpstr>  Какие тексты предлагают ученикам  в тестах? </vt:lpstr>
      <vt:lpstr>Проблема читательской грамотности</vt:lpstr>
      <vt:lpstr> Что такое  читательская грамотность  и для чего она нужна?</vt:lpstr>
      <vt:lpstr>Цель:  </vt:lpstr>
      <vt:lpstr>Задачи:</vt:lpstr>
      <vt:lpstr>Сроки реализации:</vt:lpstr>
      <vt:lpstr>Система работы школы по формированию читательской грамотности</vt:lpstr>
      <vt:lpstr>Основная задача учителя</vt:lpstr>
      <vt:lpstr>Группы читательских умений</vt:lpstr>
      <vt:lpstr>!!!</vt:lpstr>
      <vt:lpstr>Русский язык. 5 класс</vt:lpstr>
      <vt:lpstr>Русский язык. 5 класс. Путешествие по разделам русского языка</vt:lpstr>
      <vt:lpstr>Русский язык. 5 класс. Путешествие по разделам русского языка</vt:lpstr>
      <vt:lpstr>Об авторе: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216</cp:revision>
  <dcterms:created xsi:type="dcterms:W3CDTF">2013-08-20T23:50:31Z</dcterms:created>
  <dcterms:modified xsi:type="dcterms:W3CDTF">2020-10-19T10:07:42Z</dcterms:modified>
</cp:coreProperties>
</file>